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27"/>
  </p:notesMasterIdLst>
  <p:sldIdLst>
    <p:sldId id="256" r:id="rId2"/>
    <p:sldId id="257" r:id="rId3"/>
    <p:sldId id="267" r:id="rId4"/>
    <p:sldId id="266" r:id="rId5"/>
    <p:sldId id="259" r:id="rId6"/>
    <p:sldId id="272" r:id="rId7"/>
    <p:sldId id="270" r:id="rId8"/>
    <p:sldId id="271" r:id="rId9"/>
    <p:sldId id="258" r:id="rId10"/>
    <p:sldId id="260" r:id="rId11"/>
    <p:sldId id="274" r:id="rId12"/>
    <p:sldId id="275" r:id="rId13"/>
    <p:sldId id="276" r:id="rId14"/>
    <p:sldId id="277" r:id="rId15"/>
    <p:sldId id="278" r:id="rId16"/>
    <p:sldId id="280" r:id="rId17"/>
    <p:sldId id="279" r:id="rId18"/>
    <p:sldId id="282" r:id="rId19"/>
    <p:sldId id="283" r:id="rId20"/>
    <p:sldId id="284" r:id="rId21"/>
    <p:sldId id="285" r:id="rId22"/>
    <p:sldId id="287" r:id="rId23"/>
    <p:sldId id="286" r:id="rId24"/>
    <p:sldId id="273" r:id="rId25"/>
    <p:sldId id="26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312"/>
    <p:restoredTop sz="94668"/>
  </p:normalViewPr>
  <p:slideViewPr>
    <p:cSldViewPr snapToGrid="0" snapToObjects="1">
      <p:cViewPr varScale="1">
        <p:scale>
          <a:sx n="103" d="100"/>
          <a:sy n="103" d="100"/>
        </p:scale>
        <p:origin x="16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D8E54-ED1F-3743-8799-2C3C92B8CF35}" type="datetimeFigureOut">
              <a:rPr lang="en-US" smtClean="0"/>
              <a:t>10/22/18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72208-9801-3B4D-A9F5-2C758511B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22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972208-9801-3B4D-A9F5-2C758511B19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30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972208-9801-3B4D-A9F5-2C758511B1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559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972208-9801-3B4D-A9F5-2C758511B19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750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972208-9801-3B4D-A9F5-2C758511B19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479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972208-9801-3B4D-A9F5-2C758511B19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51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987948"/>
            <a:ext cx="8825658" cy="3329581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 userDrawn="1"/>
        </p:nvCxnSpPr>
        <p:spPr>
          <a:xfrm>
            <a:off x="1273827" y="4562856"/>
            <a:ext cx="1249917" cy="0"/>
          </a:xfrm>
          <a:prstGeom prst="line">
            <a:avLst/>
          </a:prstGeom>
          <a:ln w="5080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7CB447B8-DD31-6F42-BCEF-551584C6F9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4627" y="5166991"/>
            <a:ext cx="758395" cy="120653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8664D49-C062-174C-9594-D4FC48925FB2}"/>
              </a:ext>
            </a:extLst>
          </p:cNvPr>
          <p:cNvSpPr/>
          <p:nvPr userDrawn="1"/>
        </p:nvSpPr>
        <p:spPr>
          <a:xfrm>
            <a:off x="1154954" y="0"/>
            <a:ext cx="9839673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114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FDD201F-803D-9E41-8A5A-2E7FFF9A17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0000"/>
          </a:blip>
          <a:srcRect r="83203"/>
          <a:stretch/>
        </p:blipFill>
        <p:spPr>
          <a:xfrm>
            <a:off x="0" y="0"/>
            <a:ext cx="204787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8383" y="1447799"/>
            <a:ext cx="7720018" cy="3286125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2366957" y="5457825"/>
            <a:ext cx="7279649" cy="49874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8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- QUOTE AUTHOR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884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4390" y="3986802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5219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FDD201F-803D-9E41-8A5A-2E7FFF9A17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0000"/>
          </a:blip>
          <a:srcRect r="83203"/>
          <a:stretch/>
        </p:blipFill>
        <p:spPr>
          <a:xfrm>
            <a:off x="0" y="0"/>
            <a:ext cx="204787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8383" y="1234439"/>
            <a:ext cx="7720018" cy="828041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0663CEB-6BB8-7E41-8407-5D544B71E056}"/>
              </a:ext>
            </a:extLst>
          </p:cNvPr>
          <p:cNvCxnSpPr>
            <a:cxnSpLocks/>
          </p:cNvCxnSpPr>
          <p:nvPr userDrawn="1"/>
        </p:nvCxnSpPr>
        <p:spPr>
          <a:xfrm>
            <a:off x="2338383" y="2062480"/>
            <a:ext cx="8091492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302B9C-2E99-DD43-B6BC-73FCC0BAA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338383" y="2393632"/>
            <a:ext cx="7720018" cy="23612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F177E7E-7C5D-534C-BCB5-67E15CA69734}"/>
              </a:ext>
            </a:extLst>
          </p:cNvPr>
          <p:cNvSpPr/>
          <p:nvPr userDrawn="1"/>
        </p:nvSpPr>
        <p:spPr>
          <a:xfrm>
            <a:off x="2338383" y="4968240"/>
            <a:ext cx="4672017" cy="65024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CALL OUT or CALL TO ACTION can go here</a:t>
            </a:r>
          </a:p>
        </p:txBody>
      </p:sp>
    </p:spTree>
    <p:extLst>
      <p:ext uri="{BB962C8B-B14F-4D97-AF65-F5344CB8AC3E}">
        <p14:creationId xmlns:p14="http://schemas.microsoft.com/office/powerpoint/2010/main" val="2433493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5987" y="2962275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45503" y="3648075"/>
            <a:ext cx="2927350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76699" y="2962275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66146" y="3648075"/>
            <a:ext cx="2946794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17740" y="2962275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17740" y="3648075"/>
            <a:ext cx="2932113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3719182" y="3114675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6955267" y="3114675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851FE1CA-4C16-AD45-BD54-500EEF78C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B496B21-E033-6E44-B036-E6D3DA00AFF0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69525150-06D1-F64E-A049-783F7E29F5F6}"/>
              </a:ext>
            </a:extLst>
          </p:cNvPr>
          <p:cNvSpPr/>
          <p:nvPr userDrawn="1"/>
        </p:nvSpPr>
        <p:spPr>
          <a:xfrm>
            <a:off x="721237" y="1633537"/>
            <a:ext cx="1266825" cy="12668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E72322-60BD-2643-8938-E19617DB5104}"/>
              </a:ext>
            </a:extLst>
          </p:cNvPr>
          <p:cNvSpPr/>
          <p:nvPr userDrawn="1"/>
        </p:nvSpPr>
        <p:spPr>
          <a:xfrm>
            <a:off x="3971949" y="1633537"/>
            <a:ext cx="1266825" cy="12668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0C76404-DA09-8443-9D3C-1696077594EF}"/>
              </a:ext>
            </a:extLst>
          </p:cNvPr>
          <p:cNvSpPr/>
          <p:nvPr userDrawn="1"/>
        </p:nvSpPr>
        <p:spPr>
          <a:xfrm>
            <a:off x="7212990" y="1633537"/>
            <a:ext cx="1266825" cy="12668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5987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36413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1819275"/>
            <a:ext cx="2940050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217611"/>
            <a:ext cx="2940050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36413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1819275"/>
            <a:ext cx="2930525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217610"/>
            <a:ext cx="2934406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36413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1819275"/>
            <a:ext cx="2932113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217608"/>
            <a:ext cx="2935997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1743075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1743075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F638FCE4-00A7-BB4E-98EC-AB681132F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300F413-C357-744B-9527-1A8CF7E1E4B0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4634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1526568"/>
            <a:ext cx="8825658" cy="1683992"/>
          </a:xfrm>
          <a:prstGeom prst="rect">
            <a:avLst/>
          </a:prstGeom>
        </p:spPr>
        <p:txBody>
          <a:bodyPr anchor="t" anchorCtr="0"/>
          <a:lstStyle>
            <a:lvl1pPr algn="ctr">
              <a:defRPr sz="9600"/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655996" y="3858535"/>
            <a:ext cx="8825658" cy="469625"/>
          </a:xfrm>
        </p:spPr>
        <p:txBody>
          <a:bodyPr anchor="t"/>
          <a:lstStyle>
            <a:lvl1pPr marL="0" indent="0" algn="ctr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Full name  |  </a:t>
            </a:r>
            <a:r>
              <a:rPr lang="en-US" dirty="0" err="1"/>
              <a:t>myname@email.com</a:t>
            </a:r>
            <a:r>
              <a:rPr lang="en-US" dirty="0"/>
              <a:t>  |  </a:t>
            </a:r>
            <a:r>
              <a:rPr lang="en-US" dirty="0" err="1"/>
              <a:t>thisismetis.com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 userDrawn="1"/>
        </p:nvCxnSpPr>
        <p:spPr>
          <a:xfrm>
            <a:off x="5443866" y="3490976"/>
            <a:ext cx="1249917" cy="0"/>
          </a:xfrm>
          <a:prstGeom prst="line">
            <a:avLst/>
          </a:prstGeom>
          <a:ln w="5080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8664D49-C062-174C-9594-D4FC48925FB2}"/>
              </a:ext>
            </a:extLst>
          </p:cNvPr>
          <p:cNvSpPr/>
          <p:nvPr userDrawn="1"/>
        </p:nvSpPr>
        <p:spPr>
          <a:xfrm>
            <a:off x="1154954" y="0"/>
            <a:ext cx="9839673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923990-8116-0E42-A86B-CE0134287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5860660" y="5868191"/>
            <a:ext cx="416327" cy="5260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EFEA01-7285-9249-BED8-9DB7770FD1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1834" y="4396406"/>
            <a:ext cx="388620" cy="38862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FE37188-3725-0442-8557-DD230BC7E0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31332" y="4386246"/>
            <a:ext cx="2827337" cy="46634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TwitterHandle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640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1526568"/>
            <a:ext cx="8825658" cy="2619548"/>
          </a:xfrm>
          <a:prstGeom prst="rect">
            <a:avLst/>
          </a:prstGeom>
        </p:spPr>
        <p:txBody>
          <a:bodyPr anchor="t" anchorCtr="0"/>
          <a:lstStyle>
            <a:lvl1pPr algn="ctr">
              <a:defRPr sz="7200"/>
            </a:lvl1pPr>
          </a:lstStyle>
          <a:p>
            <a:r>
              <a:rPr lang="en-US" dirty="0"/>
              <a:t>Click to edit Master section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5996" y="4386855"/>
            <a:ext cx="8825658" cy="646390"/>
          </a:xfrm>
        </p:spPr>
        <p:txBody>
          <a:bodyPr anchor="t"/>
          <a:lstStyle>
            <a:lvl1pPr marL="0" indent="0" algn="ctr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 userDrawn="1"/>
        </p:nvCxnSpPr>
        <p:spPr>
          <a:xfrm>
            <a:off x="5443866" y="4181856"/>
            <a:ext cx="1249917" cy="0"/>
          </a:xfrm>
          <a:prstGeom prst="line">
            <a:avLst/>
          </a:prstGeom>
          <a:ln w="5080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8664D49-C062-174C-9594-D4FC48925FB2}"/>
              </a:ext>
            </a:extLst>
          </p:cNvPr>
          <p:cNvSpPr/>
          <p:nvPr userDrawn="1"/>
        </p:nvSpPr>
        <p:spPr>
          <a:xfrm>
            <a:off x="1154954" y="0"/>
            <a:ext cx="9839673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923990-8116-0E42-A86B-CE0134287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5860660" y="5868191"/>
            <a:ext cx="416327" cy="52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26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5" y="1590675"/>
            <a:ext cx="9660917" cy="419548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EA02C03-0B96-194E-A567-AE57D09E8C39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618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936" y="16033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0117" y="15988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FE8E80-A07B-124F-8B4E-82E6530FB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F9B3190-DBF3-9F4F-9244-67DA2BFBCB70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0334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88937" y="1591728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936" y="2201328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940119" y="1591728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0119" y="2201328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2995212-60D7-124F-84AF-E046C3435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61ABD8-3104-0740-8AB7-F745EDCA0311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609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9E1E285-0B80-5340-9ABB-2C68583FF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51C05E-D358-394B-8977-4E38D2140BA6}"/>
              </a:ext>
            </a:extLst>
          </p:cNvPr>
          <p:cNvCxnSpPr>
            <a:cxnSpLocks/>
          </p:cNvCxnSpPr>
          <p:nvPr userDrawn="1"/>
        </p:nvCxnSpPr>
        <p:spPr>
          <a:xfrm>
            <a:off x="474661" y="1120521"/>
            <a:ext cx="995521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385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9BF598-0178-2647-A3F2-D5C232A1A2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480ECF-DB9F-8D4C-8BFC-CA6818AE3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3925" y="4057650"/>
            <a:ext cx="7534275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925" y="1976718"/>
            <a:ext cx="7534275" cy="1842807"/>
          </a:xfrm>
          <a:prstGeom prst="rect">
            <a:avLst/>
          </a:prstGeom>
        </p:spPr>
        <p:txBody>
          <a:bodyPr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BB4CDF-A732-7F43-8C3F-7B3CFAA8CB9F}"/>
              </a:ext>
            </a:extLst>
          </p:cNvPr>
          <p:cNvSpPr/>
          <p:nvPr userDrawn="1"/>
        </p:nvSpPr>
        <p:spPr>
          <a:xfrm>
            <a:off x="110855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EDCB38-1B80-6249-BC19-C7DA9CA7E3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20248" y="480150"/>
            <a:ext cx="416327" cy="52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555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735" y="1209675"/>
            <a:ext cx="3401064" cy="1447800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3735" y="2891155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CBE4C0-C38D-A94F-B0EA-B36306C08151}"/>
              </a:ext>
            </a:extLst>
          </p:cNvPr>
          <p:cNvCxnSpPr>
            <a:cxnSpLocks/>
          </p:cNvCxnSpPr>
          <p:nvPr userDrawn="1"/>
        </p:nvCxnSpPr>
        <p:spPr>
          <a:xfrm>
            <a:off x="4438650" y="1087501"/>
            <a:ext cx="0" cy="4842129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C9C3E5EE-E7CA-F846-9999-2A39DDEC2215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712501" y="1209675"/>
            <a:ext cx="6098373" cy="457708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80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006" y="4876787"/>
            <a:ext cx="9570194" cy="56673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93004" y="762000"/>
            <a:ext cx="9570195" cy="3640666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005" y="5443525"/>
            <a:ext cx="9570193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46D643-3D40-A544-BA11-C5702B803186}"/>
              </a:ext>
            </a:extLst>
          </p:cNvPr>
          <p:cNvCxnSpPr>
            <a:cxnSpLocks/>
          </p:cNvCxnSpPr>
          <p:nvPr userDrawn="1"/>
        </p:nvCxnSpPr>
        <p:spPr>
          <a:xfrm>
            <a:off x="793005" y="4816208"/>
            <a:ext cx="957019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1319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10855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877348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5A94B75-A317-CF4D-8EEB-153E7F2A3264}" type="datetimeFigureOut">
              <a:rPr lang="en-US" smtClean="0"/>
              <a:t>10/21/18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9673282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CDFD8E-6C82-8E46-86AB-E16F19DFEDD7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1220248" y="480150"/>
            <a:ext cx="416327" cy="52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902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56" r:id="rId2"/>
    <p:sldLayoutId id="2147483740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8" r:id="rId9"/>
    <p:sldLayoutId id="2147483750" r:id="rId10"/>
    <p:sldLayoutId id="2147483757" r:id="rId11"/>
    <p:sldLayoutId id="2147483752" r:id="rId12"/>
    <p:sldLayoutId id="2147483753" r:id="rId13"/>
    <p:sldLayoutId id="2147483758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651DB-80AD-8347-8832-D75F252F71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Regularization and the Bias-Variance Tradeoff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B53684-1C65-C549-AC60-A26825F051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METIS</a:t>
            </a:r>
          </a:p>
        </p:txBody>
      </p:sp>
    </p:spTree>
    <p:extLst>
      <p:ext uri="{BB962C8B-B14F-4D97-AF65-F5344CB8AC3E}">
        <p14:creationId xmlns:p14="http://schemas.microsoft.com/office/powerpoint/2010/main" val="3681268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10ACC9-C435-9A4D-B89D-1502B4322C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Yes! By using regularization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B29EBA-6C4D-0347-A4EE-DB5C2F90E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Can we tune with more granularity than choosing polynomial degrees?</a:t>
            </a:r>
          </a:p>
        </p:txBody>
      </p:sp>
    </p:spTree>
    <p:extLst>
      <p:ext uri="{BB962C8B-B14F-4D97-AF65-F5344CB8AC3E}">
        <p14:creationId xmlns:p14="http://schemas.microsoft.com/office/powerpoint/2010/main" val="4117784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Regularization Accomplish?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925303" y="2038300"/>
            <a:ext cx="5139540" cy="163121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New cost function</a:t>
            </a:r>
          </a:p>
          <a:p>
            <a:endParaRPr lang="en-US" sz="2000" b="1" dirty="0">
              <a:solidFill>
                <a:srgbClr val="C00000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M(w): model error</a:t>
            </a:r>
          </a:p>
          <a:p>
            <a:r>
              <a:rPr lang="en-US" sz="2000" dirty="0">
                <a:solidFill>
                  <a:schemeClr val="bg1"/>
                </a:solidFill>
              </a:rPr>
              <a:t>R(w): complexity cost</a:t>
            </a:r>
          </a:p>
          <a:p>
            <a:r>
              <a:rPr lang="en-US" sz="2000" dirty="0">
                <a:solidFill>
                  <a:schemeClr val="bg1"/>
                </a:solidFill>
              </a:rPr>
              <a:t>Lambda: adjustable weight of complexity cost 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41C0BE04-E068-6940-9859-D795EEFA1970}"/>
              </a:ext>
            </a:extLst>
          </p:cNvPr>
          <p:cNvSpPr txBox="1">
            <a:spLocks/>
          </p:cNvSpPr>
          <p:nvPr/>
        </p:nvSpPr>
        <p:spPr>
          <a:xfrm>
            <a:off x="6775869" y="2106618"/>
            <a:ext cx="5061903" cy="392910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Regularization adds a term that penalizes model complexity directly into the cost function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 </a:t>
            </a:r>
            <a:r>
              <a:rPr lang="en-US" sz="1800" i="1" dirty="0"/>
              <a:t>regularization strength</a:t>
            </a:r>
            <a:r>
              <a:rPr lang="en-US" sz="1800" dirty="0"/>
              <a:t> parameter lambda controls the tradeoff in priorities: minimizing fit error and minimizing complexity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Lambda then allows us to continuously adjust the complexity tradeoff: more regularization introduces a simpler model / more bias, while less regularization makes the model more complex and increases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If our model is overfit (variance too high), regularization can often improve generalization error by reducing variance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FD3761-20C6-6541-8ADD-CCB364806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827" y="4140950"/>
            <a:ext cx="5424492" cy="185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463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 Cost Function: Ridge 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2284546" y="1720864"/>
            <a:ext cx="2769367" cy="4001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Fit model by minimizing: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646418-5A50-FA40-A8B3-311E964FE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121" y="2451665"/>
            <a:ext cx="6854219" cy="1307817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F1E90B-A894-864F-BED0-D6BDF30338DD}"/>
              </a:ext>
            </a:extLst>
          </p:cNvPr>
          <p:cNvSpPr txBox="1">
            <a:spLocks/>
          </p:cNvSpPr>
          <p:nvPr/>
        </p:nvSpPr>
        <p:spPr>
          <a:xfrm>
            <a:off x="7331926" y="1865870"/>
            <a:ext cx="4555276" cy="4432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 </a:t>
            </a:r>
            <a:r>
              <a:rPr lang="en-US" sz="1800" i="1" dirty="0"/>
              <a:t>ridge regression</a:t>
            </a:r>
            <a:r>
              <a:rPr lang="en-US" sz="1800" dirty="0"/>
              <a:t>, the complexity penalty is the sum of the squared coefficient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penalty term has the impact of “shrinking” the coefficients toward 0. This constraint imposes bias on the model, but also reduces its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We should always select the correct regularization strength lambda via validation / cross-validation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It’s best practice to </a:t>
            </a:r>
            <a:r>
              <a:rPr lang="en-US" sz="1800" i="1" dirty="0"/>
              <a:t>standard scale</a:t>
            </a:r>
            <a:r>
              <a:rPr lang="en-US" sz="1800" dirty="0"/>
              <a:t> the features so that you aren’t applying unfair penalties based on the original feature scales</a:t>
            </a:r>
            <a:endParaRPr lang="en-US" sz="1800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99C7C7-F040-FF4D-BB2A-0DE534C61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4546" y="4876454"/>
            <a:ext cx="2697892" cy="14613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012EC9-8D2B-C342-96BD-F36680742D3C}"/>
              </a:ext>
            </a:extLst>
          </p:cNvPr>
          <p:cNvSpPr txBox="1"/>
          <p:nvPr/>
        </p:nvSpPr>
        <p:spPr>
          <a:xfrm>
            <a:off x="2248808" y="4247634"/>
            <a:ext cx="2769367" cy="4001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Warning: scale matters!</a:t>
            </a:r>
          </a:p>
        </p:txBody>
      </p:sp>
    </p:spTree>
    <p:extLst>
      <p:ext uri="{BB962C8B-B14F-4D97-AF65-F5344CB8AC3E}">
        <p14:creationId xmlns:p14="http://schemas.microsoft.com/office/powerpoint/2010/main" val="2647496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Ridge Regression in Action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454405" y="1613036"/>
            <a:ext cx="5335285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Shrinkage effect as regularization strength increases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2D3FD1-031B-E241-9585-5DD46C898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628" y="2271944"/>
            <a:ext cx="4802841" cy="41408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5E4E59-B0FC-3544-9392-C0E92A7F701A}"/>
              </a:ext>
            </a:extLst>
          </p:cNvPr>
          <p:cNvSpPr txBox="1"/>
          <p:nvPr/>
        </p:nvSpPr>
        <p:spPr>
          <a:xfrm>
            <a:off x="6279156" y="1418724"/>
            <a:ext cx="5335285" cy="64633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Complexity tradeoff: variance reduction may outpace increase in bias, leading to a better model fit!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494DB7-F444-3749-AC58-412684463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989" y="2271429"/>
            <a:ext cx="5263620" cy="414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146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Alternative: LASSO Regression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2284546" y="1720864"/>
            <a:ext cx="2769367" cy="4001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Fit model by minimizing: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F1E90B-A894-864F-BED0-D6BDF30338DD}"/>
              </a:ext>
            </a:extLst>
          </p:cNvPr>
          <p:cNvSpPr txBox="1">
            <a:spLocks/>
          </p:cNvSpPr>
          <p:nvPr/>
        </p:nvSpPr>
        <p:spPr>
          <a:xfrm>
            <a:off x="7331926" y="1865870"/>
            <a:ext cx="4555276" cy="4432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  </a:t>
            </a:r>
            <a:r>
              <a:rPr lang="en-US" sz="1800" i="1" dirty="0"/>
              <a:t>LASSO</a:t>
            </a:r>
            <a:r>
              <a:rPr lang="en-US" sz="1800" dirty="0"/>
              <a:t> </a:t>
            </a:r>
            <a:r>
              <a:rPr lang="en-US" sz="1800" i="1" dirty="0"/>
              <a:t>regression</a:t>
            </a:r>
            <a:r>
              <a:rPr lang="en-US" sz="1800" dirty="0"/>
              <a:t>, the complexity penalty is the sum of the absolute value of the coefficients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</a:t>
            </a:r>
            <a:r>
              <a:rPr lang="en-US" sz="1800" i="1" dirty="0"/>
              <a:t>SS</a:t>
            </a:r>
            <a:r>
              <a:rPr lang="en-US" sz="1800" dirty="0"/>
              <a:t> stands for “shrinkage” and “selection”, and the </a:t>
            </a:r>
            <a:r>
              <a:rPr lang="en-US" sz="1800" i="1" dirty="0"/>
              <a:t>A </a:t>
            </a:r>
            <a:r>
              <a:rPr lang="en-US" sz="1800" dirty="0"/>
              <a:t>stands for “absolute” (Least Absolute Shrinkage and Selection Operator)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Similar effect to ridge in terms of complexity tradeoff – increasing lambda raises bias but lowers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Unlike ridge, LASSO performs </a:t>
            </a:r>
            <a:r>
              <a:rPr lang="en-US" sz="1800" i="1" dirty="0"/>
              <a:t>feature selection</a:t>
            </a:r>
            <a:r>
              <a:rPr lang="en-US" sz="1800" dirty="0"/>
              <a:t>, in that as lambda increases coefficients start to be zeroed out</a:t>
            </a:r>
            <a:endParaRPr lang="en-US" sz="18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012EC9-8D2B-C342-96BD-F36680742D3C}"/>
              </a:ext>
            </a:extLst>
          </p:cNvPr>
          <p:cNvSpPr txBox="1"/>
          <p:nvPr/>
        </p:nvSpPr>
        <p:spPr>
          <a:xfrm>
            <a:off x="2130083" y="4082278"/>
            <a:ext cx="3089311" cy="70788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Math aside: penalties are equivalent to L1/L2 norms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2651DE-6DBA-7A4A-AFBC-4BC52B2C3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14" y="2517863"/>
            <a:ext cx="6924484" cy="11490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307FB2-20ED-3040-9BF6-91729EBAF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0466" y="4947290"/>
            <a:ext cx="2357525" cy="157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268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LASSO Regression in Action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454403" y="1418724"/>
            <a:ext cx="5335285" cy="64633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Shrinkage and selection effect as regularization strength increases: some features drop to 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5E4E59-B0FC-3544-9392-C0E92A7F701A}"/>
              </a:ext>
            </a:extLst>
          </p:cNvPr>
          <p:cNvSpPr txBox="1"/>
          <p:nvPr/>
        </p:nvSpPr>
        <p:spPr>
          <a:xfrm>
            <a:off x="6279156" y="1418724"/>
            <a:ext cx="5335285" cy="64633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Complexity tradeoff: variance reduction may outpace increase in bias, leading to a better model fit!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494DB7-F444-3749-AC58-412684463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989" y="2271429"/>
            <a:ext cx="5263620" cy="41416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1BD40A-4997-5B4A-A561-3C51FF994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40" y="2271429"/>
            <a:ext cx="4773413" cy="414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6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Ridge vs. LASSO?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2019603" y="2677858"/>
            <a:ext cx="3299254" cy="4001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Hybrid approach: elastic net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F1E90B-A894-864F-BED0-D6BDF30338DD}"/>
              </a:ext>
            </a:extLst>
          </p:cNvPr>
          <p:cNvSpPr txBox="1">
            <a:spLocks/>
          </p:cNvSpPr>
          <p:nvPr/>
        </p:nvSpPr>
        <p:spPr>
          <a:xfrm>
            <a:off x="6911797" y="2142265"/>
            <a:ext cx="4555276" cy="388002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Luckily, validation/cross-validation gives us an empirical method for selecting between different models. Everything depends on the data, we should always validate!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LASSO’s feature selection property yields an interpretability bonus, but may underperform if the target truly depends on many of the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We can also try a hybrid approach, </a:t>
            </a:r>
            <a:r>
              <a:rPr lang="en-US" sz="1800" i="1" dirty="0"/>
              <a:t>elastic net</a:t>
            </a:r>
            <a:r>
              <a:rPr lang="en-US" sz="1800" dirty="0"/>
              <a:t>, which introduces a new parameter </a:t>
            </a:r>
            <a:r>
              <a:rPr lang="en-US" sz="1800" i="1" dirty="0"/>
              <a:t>alpha</a:t>
            </a:r>
            <a:r>
              <a:rPr lang="en-US" sz="1800" dirty="0"/>
              <a:t> that balances a tradeoff between L1 and L2 penalties</a:t>
            </a:r>
            <a:endParaRPr lang="en-US" sz="1800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4A88E0-603C-594D-B918-218CA0D74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697" y="3365675"/>
            <a:ext cx="4837066" cy="143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11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DFA2B-398D-214C-A5B3-D4626C36D7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Regularization: Digging Into the Math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B18A80D-E4D1-BB44-9542-298696C7A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Why Does it really work?</a:t>
            </a:r>
          </a:p>
        </p:txBody>
      </p:sp>
    </p:spTree>
    <p:extLst>
      <p:ext uri="{BB962C8B-B14F-4D97-AF65-F5344CB8AC3E}">
        <p14:creationId xmlns:p14="http://schemas.microsoft.com/office/powerpoint/2010/main" val="289056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Analytic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2D3FD1-031B-E241-9585-5DD46C898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628" y="2531439"/>
            <a:ext cx="4802841" cy="41408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5E4E59-B0FC-3544-9392-C0E92A7F701A}"/>
              </a:ext>
            </a:extLst>
          </p:cNvPr>
          <p:cNvSpPr txBox="1"/>
          <p:nvPr/>
        </p:nvSpPr>
        <p:spPr>
          <a:xfrm>
            <a:off x="720628" y="1281375"/>
            <a:ext cx="10612876" cy="64633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Increasing L2/L1 penalties force coefficients to be smaller, restricting their plausible range. A smaller range for coefficients must be simpler/lower variance than a model with an infinite possible coefficient range.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5D70D-879D-804F-9AE5-43E13BED8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091" y="2531439"/>
            <a:ext cx="4773413" cy="41416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061F7F-AD7E-8741-AA3E-853B11740084}"/>
              </a:ext>
            </a:extLst>
          </p:cNvPr>
          <p:cNvSpPr txBox="1"/>
          <p:nvPr/>
        </p:nvSpPr>
        <p:spPr>
          <a:xfrm>
            <a:off x="2752328" y="2051275"/>
            <a:ext cx="739439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Ridge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B2961D-C534-2E4D-B909-22601D60C166}"/>
              </a:ext>
            </a:extLst>
          </p:cNvPr>
          <p:cNvSpPr txBox="1"/>
          <p:nvPr/>
        </p:nvSpPr>
        <p:spPr>
          <a:xfrm>
            <a:off x="8508876" y="2051275"/>
            <a:ext cx="875842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LASSO</a:t>
            </a:r>
          </a:p>
        </p:txBody>
      </p:sp>
    </p:spTree>
    <p:extLst>
      <p:ext uri="{BB962C8B-B14F-4D97-AF65-F5344CB8AC3E}">
        <p14:creationId xmlns:p14="http://schemas.microsoft.com/office/powerpoint/2010/main" val="642428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Geometric 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5E4E59-B0FC-3544-9392-C0E92A7F701A}"/>
              </a:ext>
            </a:extLst>
          </p:cNvPr>
          <p:cNvSpPr txBox="1"/>
          <p:nvPr/>
        </p:nvSpPr>
        <p:spPr>
          <a:xfrm>
            <a:off x="556772" y="1440476"/>
            <a:ext cx="10612876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Below are mathematically equivalent formulations of the optimization objectives of ridge/LASSO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061F7F-AD7E-8741-AA3E-853B11740084}"/>
              </a:ext>
            </a:extLst>
          </p:cNvPr>
          <p:cNvSpPr txBox="1"/>
          <p:nvPr/>
        </p:nvSpPr>
        <p:spPr>
          <a:xfrm>
            <a:off x="5493491" y="2060823"/>
            <a:ext cx="739439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Ridge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B2961D-C534-2E4D-B909-22601D60C166}"/>
              </a:ext>
            </a:extLst>
          </p:cNvPr>
          <p:cNvSpPr txBox="1"/>
          <p:nvPr/>
        </p:nvSpPr>
        <p:spPr>
          <a:xfrm>
            <a:off x="5425289" y="4434568"/>
            <a:ext cx="875842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LASSO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C81D11-CA25-A847-AFCB-4ED2C91E6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156" y="4930347"/>
            <a:ext cx="10074111" cy="15451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180951-C404-704B-8519-E4734C9DB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08" y="2563272"/>
            <a:ext cx="10465004" cy="160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6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FFAB-C0FA-C044-8E77-3B98B46D0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</p:spPr>
        <p:txBody>
          <a:bodyPr/>
          <a:lstStyle/>
          <a:p>
            <a:r>
              <a:rPr lang="en-US" dirty="0"/>
              <a:t>Learning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E38B4-0602-7E43-B156-AD934A9A8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5"/>
            <a:ext cx="9660917" cy="4195481"/>
          </a:xfrm>
        </p:spPr>
        <p:txBody>
          <a:bodyPr>
            <a:normAutofit/>
          </a:bodyPr>
          <a:lstStyle/>
          <a:p>
            <a:r>
              <a:rPr lang="en-US" sz="2800" dirty="0"/>
              <a:t>Understand the bias-variance tradeoff, and its relationship with over/underfitting</a:t>
            </a:r>
          </a:p>
          <a:p>
            <a:r>
              <a:rPr lang="en-US" sz="2800" dirty="0"/>
              <a:t>Learn how regularization can reduce overfitting by punishing model complexity</a:t>
            </a:r>
          </a:p>
          <a:p>
            <a:r>
              <a:rPr lang="en-US" sz="2800" dirty="0"/>
              <a:t>Build mathematical intuition for how regularization works</a:t>
            </a:r>
          </a:p>
        </p:txBody>
      </p:sp>
    </p:spTree>
    <p:extLst>
      <p:ext uri="{BB962C8B-B14F-4D97-AF65-F5344CB8AC3E}">
        <p14:creationId xmlns:p14="http://schemas.microsoft.com/office/powerpoint/2010/main" val="3435653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0076225-E7D7-EB43-9FFF-D24874F0F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650" y="2313885"/>
            <a:ext cx="7901831" cy="43782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Geometric View Cont.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5E4E59-B0FC-3544-9392-C0E92A7F701A}"/>
              </a:ext>
            </a:extLst>
          </p:cNvPr>
          <p:cNvSpPr txBox="1"/>
          <p:nvPr/>
        </p:nvSpPr>
        <p:spPr>
          <a:xfrm>
            <a:off x="720628" y="1281375"/>
            <a:ext cx="10612876" cy="92333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Under this geometric formulation, the cost function minimum is found at the intersection of the penalty boundary and a contour of the traditional OLS cost function surface. The geometry reveals the selection effect of LASSO (intersection at a corner/axis zeroes out coefficients)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061F7F-AD7E-8741-AA3E-853B11740084}"/>
              </a:ext>
            </a:extLst>
          </p:cNvPr>
          <p:cNvSpPr txBox="1"/>
          <p:nvPr/>
        </p:nvSpPr>
        <p:spPr>
          <a:xfrm flipH="1">
            <a:off x="7006281" y="2400384"/>
            <a:ext cx="753762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Ridge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B2961D-C534-2E4D-B909-22601D60C166}"/>
              </a:ext>
            </a:extLst>
          </p:cNvPr>
          <p:cNvSpPr txBox="1"/>
          <p:nvPr/>
        </p:nvSpPr>
        <p:spPr>
          <a:xfrm>
            <a:off x="2379925" y="2400384"/>
            <a:ext cx="875842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LASSO</a:t>
            </a:r>
          </a:p>
        </p:txBody>
      </p:sp>
    </p:spTree>
    <p:extLst>
      <p:ext uri="{BB962C8B-B14F-4D97-AF65-F5344CB8AC3E}">
        <p14:creationId xmlns:p14="http://schemas.microsoft.com/office/powerpoint/2010/main" val="7370146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Probabilistic View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541040" y="1954121"/>
            <a:ext cx="6184899" cy="70788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Bayes!: Regularization imposes certain priors on the regression coefficients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F1E90B-A894-864F-BED0-D6BDF30338DD}"/>
              </a:ext>
            </a:extLst>
          </p:cNvPr>
          <p:cNvSpPr txBox="1">
            <a:spLocks/>
          </p:cNvSpPr>
          <p:nvPr/>
        </p:nvSpPr>
        <p:spPr>
          <a:xfrm>
            <a:off x="7331926" y="1865870"/>
            <a:ext cx="4555276" cy="4432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Letting f be the likelihood (probability of target given parameter vector beta) and p(beta) be the prior distribution of beta, we can calculate the posterior of beta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p(beta) is derived from independent draws of a prior coefficient density function g that we choose when regularizing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L2 (ridge) regularization imposes a normal prior on the coefficients, while L1 (lasso) regularization imposes a Laplacian prior on the coefficients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9D4800-D3A0-6446-B6EF-F17775FC5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60" y="3542722"/>
            <a:ext cx="6702060" cy="5917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181E2-71F7-B944-9FD8-FA6A1A881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7466" y="5188030"/>
            <a:ext cx="3472048" cy="55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869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23040D-8566-5B4E-BAF7-FCBE2FEE4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901" y="2593600"/>
            <a:ext cx="9386330" cy="41112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Probabilistic View Cont.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5E4E59-B0FC-3544-9392-C0E92A7F701A}"/>
              </a:ext>
            </a:extLst>
          </p:cNvPr>
          <p:cNvSpPr txBox="1"/>
          <p:nvPr/>
        </p:nvSpPr>
        <p:spPr>
          <a:xfrm>
            <a:off x="720628" y="1281375"/>
            <a:ext cx="10612876" cy="64633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Visualizing these prior distributions again reveals the difference in behavior between ridge and LASSO: the Laplacian distribution has peaked density at 0, explaining its tendency to zero out some coefficients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061F7F-AD7E-8741-AA3E-853B11740084}"/>
              </a:ext>
            </a:extLst>
          </p:cNvPr>
          <p:cNvSpPr txBox="1"/>
          <p:nvPr/>
        </p:nvSpPr>
        <p:spPr>
          <a:xfrm flipH="1">
            <a:off x="2755555" y="2092150"/>
            <a:ext cx="2335429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Ridge: gaussian prior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B7C1DF-2278-A243-BF69-D8D7209FEA07}"/>
              </a:ext>
            </a:extLst>
          </p:cNvPr>
          <p:cNvSpPr txBox="1"/>
          <p:nvPr/>
        </p:nvSpPr>
        <p:spPr>
          <a:xfrm flipH="1">
            <a:off x="7208102" y="2100701"/>
            <a:ext cx="2532829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LASSO: Laplacian prior</a:t>
            </a:r>
          </a:p>
        </p:txBody>
      </p:sp>
    </p:spTree>
    <p:extLst>
      <p:ext uri="{BB962C8B-B14F-4D97-AF65-F5344CB8AC3E}">
        <p14:creationId xmlns:p14="http://schemas.microsoft.com/office/powerpoint/2010/main" val="35611647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5D8858-EF09-D743-B234-0DF605723F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Complexity Tradeoff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CD058-7D5D-0641-893F-8FE4CF8457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Regularization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9F4AD99-E34E-204C-9C58-C02781E461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How it Works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8FD4B4-3B40-2C42-87D3-A7A5F3C76264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3880827" y="3648075"/>
            <a:ext cx="2932113" cy="2604444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Reduce complexity by penalizing it in cost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Increases bias, but reduces variance – may be worth the trade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Options: L2, L1, Can validate the choice and strength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E8DB1CE-4DBB-7C49-9A93-1B51162FC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Recap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92376814-B587-1C47-8BC2-21DC31613B17}"/>
              </a:ext>
            </a:extLst>
          </p:cNvPr>
          <p:cNvSpPr txBox="1">
            <a:spLocks/>
          </p:cNvSpPr>
          <p:nvPr/>
        </p:nvSpPr>
        <p:spPr>
          <a:xfrm>
            <a:off x="7270140" y="3648075"/>
            <a:ext cx="2932113" cy="260444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Analytically: penalty constrains the coefficient range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Geometrically: L1/L2 imposes bounded 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Probabilistically: imposes prior on coefficients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8595C3C7-48C4-2F4F-8F0E-8F35252D1514}"/>
              </a:ext>
            </a:extLst>
          </p:cNvPr>
          <p:cNvSpPr txBox="1">
            <a:spLocks/>
          </p:cNvSpPr>
          <p:nvPr/>
        </p:nvSpPr>
        <p:spPr>
          <a:xfrm>
            <a:off x="491514" y="3648075"/>
            <a:ext cx="2932113" cy="260444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Optimizing predictive models is all about finding the right bias/variance tradeoff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We need models that are sufficiently complex to capture patterns in data, but not so complex that they overfit to noise</a:t>
            </a:r>
          </a:p>
        </p:txBody>
      </p:sp>
    </p:spTree>
    <p:extLst>
      <p:ext uri="{BB962C8B-B14F-4D97-AF65-F5344CB8AC3E}">
        <p14:creationId xmlns:p14="http://schemas.microsoft.com/office/powerpoint/2010/main" val="3128688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DFA2B-398D-214C-A5B3-D4626C36D7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1951865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FFAB-C0FA-C044-8E77-3B98B46D0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9660917" cy="985557"/>
          </a:xfrm>
        </p:spPr>
        <p:txBody>
          <a:bodyPr/>
          <a:lstStyle/>
          <a:p>
            <a:r>
              <a:rPr lang="en-US" dirty="0"/>
              <a:t>Image 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E38B4-0602-7E43-B156-AD934A9A8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5"/>
            <a:ext cx="10114308" cy="4195481"/>
          </a:xfrm>
        </p:spPr>
        <p:txBody>
          <a:bodyPr>
            <a:normAutofit/>
          </a:bodyPr>
          <a:lstStyle/>
          <a:p>
            <a:r>
              <a:rPr lang="en-US" sz="2800" dirty="0"/>
              <a:t>Slides 6-7: Scott </a:t>
            </a:r>
            <a:r>
              <a:rPr lang="en-US" sz="2800" dirty="0" err="1"/>
              <a:t>Fortmann</a:t>
            </a:r>
            <a:r>
              <a:rPr lang="en-US" sz="2800" dirty="0"/>
              <a:t>-Roe</a:t>
            </a:r>
          </a:p>
          <a:p>
            <a:r>
              <a:rPr lang="en-US" sz="2800" dirty="0"/>
              <a:t>Slide 8: Justin </a:t>
            </a:r>
            <a:r>
              <a:rPr lang="en-US" sz="2800" dirty="0" err="1"/>
              <a:t>Domke</a:t>
            </a:r>
            <a:endParaRPr lang="en-US" sz="2800" dirty="0"/>
          </a:p>
          <a:p>
            <a:r>
              <a:rPr lang="en-US" sz="2800" dirty="0"/>
              <a:t>Slides 11-16; 18-22: Introduction to Statistical Learning with Applications in R</a:t>
            </a:r>
          </a:p>
        </p:txBody>
      </p:sp>
    </p:spTree>
    <p:extLst>
      <p:ext uri="{BB962C8B-B14F-4D97-AF65-F5344CB8AC3E}">
        <p14:creationId xmlns:p14="http://schemas.microsoft.com/office/powerpoint/2010/main" val="2942540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DFA2B-398D-214C-A5B3-D4626C36D7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Bias-Variance Tradeoff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B18A80D-E4D1-BB44-9542-298696C7A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Sources of model error</a:t>
            </a:r>
          </a:p>
        </p:txBody>
      </p:sp>
    </p:spTree>
    <p:extLst>
      <p:ext uri="{BB962C8B-B14F-4D97-AF65-F5344CB8AC3E}">
        <p14:creationId xmlns:p14="http://schemas.microsoft.com/office/powerpoint/2010/main" val="1794550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Sources of Model Error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CECA84-B21E-C647-A900-29DD0A7F43F9}"/>
              </a:ext>
            </a:extLst>
          </p:cNvPr>
          <p:cNvSpPr/>
          <p:nvPr/>
        </p:nvSpPr>
        <p:spPr>
          <a:xfrm>
            <a:off x="783771" y="2068286"/>
            <a:ext cx="2636682" cy="263668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Being wrong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B81080B-02E5-E446-BE5D-B3CC422E49AA}"/>
              </a:ext>
            </a:extLst>
          </p:cNvPr>
          <p:cNvSpPr txBox="1">
            <a:spLocks/>
          </p:cNvSpPr>
          <p:nvPr/>
        </p:nvSpPr>
        <p:spPr>
          <a:xfrm>
            <a:off x="625987" y="4889046"/>
            <a:ext cx="2946866" cy="10654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400" b="0" i="0" kern="120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accent3"/>
                </a:solidFill>
              </a:rPr>
              <a:t>Bias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5360EB-C72E-2D47-A434-198A068DF2FF}"/>
              </a:ext>
            </a:extLst>
          </p:cNvPr>
          <p:cNvSpPr txBox="1">
            <a:spLocks/>
          </p:cNvSpPr>
          <p:nvPr/>
        </p:nvSpPr>
        <p:spPr>
          <a:xfrm>
            <a:off x="3876699" y="4889046"/>
            <a:ext cx="2936241" cy="10654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400" b="0" i="0" kern="120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accent1"/>
                </a:solidFill>
              </a:rPr>
              <a:t>Variance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D1FCF70-C27A-6644-977B-062D05D8400D}"/>
              </a:ext>
            </a:extLst>
          </p:cNvPr>
          <p:cNvSpPr txBox="1">
            <a:spLocks/>
          </p:cNvSpPr>
          <p:nvPr/>
        </p:nvSpPr>
        <p:spPr>
          <a:xfrm>
            <a:off x="7117740" y="4889046"/>
            <a:ext cx="2932113" cy="10654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400" b="0" i="0" kern="120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Irreducible Error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6F62F2-5062-704F-8DEA-2D35791B2849}"/>
              </a:ext>
            </a:extLst>
          </p:cNvPr>
          <p:cNvSpPr/>
          <p:nvPr/>
        </p:nvSpPr>
        <p:spPr>
          <a:xfrm>
            <a:off x="4026478" y="2068286"/>
            <a:ext cx="2636682" cy="263668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Being unstable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48E7BAA-18CB-BB47-A7CF-8AB2F8D38B34}"/>
              </a:ext>
            </a:extLst>
          </p:cNvPr>
          <p:cNvSpPr/>
          <p:nvPr/>
        </p:nvSpPr>
        <p:spPr>
          <a:xfrm>
            <a:off x="7265455" y="2068286"/>
            <a:ext cx="2636682" cy="263668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Unavoidable randomness</a:t>
            </a:r>
          </a:p>
        </p:txBody>
      </p:sp>
    </p:spTree>
    <p:extLst>
      <p:ext uri="{BB962C8B-B14F-4D97-AF65-F5344CB8AC3E}">
        <p14:creationId xmlns:p14="http://schemas.microsoft.com/office/powerpoint/2010/main" val="3468302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5D8858-EF09-D743-B234-0DF605723F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Bias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CD058-7D5D-0641-893F-8FE4CF8457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Variance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9F4AD99-E34E-204C-9C58-C02781E461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Irreducible Error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8FD4B4-3B40-2C42-87D3-A7A5F3C76264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3880827" y="3648075"/>
            <a:ext cx="2932113" cy="260444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Tendency of predictions to fluctuate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Worsened by model’s sensitivity to small changes in training data, often due to overly complex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Overfit to noise patterns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E8DB1CE-4DBB-7C49-9A93-1B51162FC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Sources of Model Error in Detail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92376814-B587-1C47-8BC2-21DC31613B17}"/>
              </a:ext>
            </a:extLst>
          </p:cNvPr>
          <p:cNvSpPr txBox="1">
            <a:spLocks/>
          </p:cNvSpPr>
          <p:nvPr/>
        </p:nvSpPr>
        <p:spPr>
          <a:xfrm>
            <a:off x="7270140" y="3648075"/>
            <a:ext cx="2932113" cy="2381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Intrinsic uncertainty/randomness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Present in even the best possible model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8595C3C7-48C4-2F4F-8F0E-8F35252D1514}"/>
              </a:ext>
            </a:extLst>
          </p:cNvPr>
          <p:cNvSpPr txBox="1">
            <a:spLocks/>
          </p:cNvSpPr>
          <p:nvPr/>
        </p:nvSpPr>
        <p:spPr>
          <a:xfrm>
            <a:off x="491514" y="3648075"/>
            <a:ext cx="2932113" cy="260444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Tendency of predictions to miss true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Worsened by missing information and simplifying assumptions about feature-target relationships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Miss real patterns (underfit)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96B53F-9CAF-1348-8145-C47444446062}"/>
              </a:ext>
            </a:extLst>
          </p:cNvPr>
          <p:cNvSpPr txBox="1"/>
          <p:nvPr/>
        </p:nvSpPr>
        <p:spPr>
          <a:xfrm>
            <a:off x="7270140" y="5539471"/>
            <a:ext cx="3731740" cy="92333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Tendency </a:t>
            </a:r>
            <a:r>
              <a:rPr lang="en-US" dirty="0">
                <a:solidFill>
                  <a:schemeClr val="bg1"/>
                </a:solidFill>
              </a:rPr>
              <a:t>= expectation of out-of-sample behavior over many training set samples </a:t>
            </a:r>
          </a:p>
        </p:txBody>
      </p:sp>
    </p:spTree>
    <p:extLst>
      <p:ext uri="{BB962C8B-B14F-4D97-AF65-F5344CB8AC3E}">
        <p14:creationId xmlns:p14="http://schemas.microsoft.com/office/powerpoint/2010/main" val="4238783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&amp; Variance Intuition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1567792" y="1678374"/>
            <a:ext cx="3913983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Bias &amp; variance – at an intuitive level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E90A73B-8861-F044-8744-3545A5FB5F74}"/>
              </a:ext>
            </a:extLst>
          </p:cNvPr>
          <p:cNvSpPr txBox="1">
            <a:spLocks/>
          </p:cNvSpPr>
          <p:nvPr/>
        </p:nvSpPr>
        <p:spPr>
          <a:xfrm>
            <a:off x="6862367" y="2280763"/>
            <a:ext cx="4555276" cy="392910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Note: </a:t>
            </a:r>
            <a:r>
              <a:rPr lang="en-US" sz="2400" dirty="0"/>
              <a:t>this visual is for intuition building and shouldn’t be interpreted literally!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Roughly, bias is tendency to miss, while variance is tendency to be inconsistent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Ideally we get the top left outcome: highly consistent predictions that are close to perfect on average</a:t>
            </a:r>
            <a:endParaRPr lang="en-US" sz="18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447EB6-9264-744B-ABCE-71DFFE9EC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23" y="2280763"/>
            <a:ext cx="5202519" cy="440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80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Bias-Variance Tradeoff, Visualized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CBDAA7B-C181-0C4F-8923-C5020AF8D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36" y="2346325"/>
            <a:ext cx="6271696" cy="39291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1658914" y="1678374"/>
            <a:ext cx="3731740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Visualizing the complexity tradeoff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E90A73B-8861-F044-8744-3545A5FB5F74}"/>
              </a:ext>
            </a:extLst>
          </p:cNvPr>
          <p:cNvSpPr txBox="1">
            <a:spLocks/>
          </p:cNvSpPr>
          <p:nvPr/>
        </p:nvSpPr>
        <p:spPr>
          <a:xfrm>
            <a:off x="7134216" y="2369580"/>
            <a:ext cx="4555276" cy="39291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Usually we analogize the bias-variance tradeoff to a </a:t>
            </a:r>
            <a:r>
              <a:rPr lang="en-US" sz="1800" i="1" dirty="0"/>
              <a:t>complexity tradeoff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Model adjustments that decrease bias often increase variance, and vice versa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Finding an optimally predictive model is essentially an exercise in finding the right balance of complexity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We search for a model that is elaborate enough to describe the feature-target relationship (not underfit), but not so elaborate that it fits to spurious patterns in the training data (not overfit)</a:t>
            </a:r>
          </a:p>
        </p:txBody>
      </p:sp>
    </p:spTree>
    <p:extLst>
      <p:ext uri="{BB962C8B-B14F-4D97-AF65-F5344CB8AC3E}">
        <p14:creationId xmlns:p14="http://schemas.microsoft.com/office/powerpoint/2010/main" val="4190771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437-563B-4C44-A7BE-590E1B5B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Bias-Variance Tradeoff: Example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8726C-B483-1D49-A534-5A3A40342E3E}"/>
              </a:ext>
            </a:extLst>
          </p:cNvPr>
          <p:cNvSpPr txBox="1"/>
          <p:nvPr/>
        </p:nvSpPr>
        <p:spPr>
          <a:xfrm>
            <a:off x="1352731" y="1749340"/>
            <a:ext cx="4284686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Complexity tradeoff: polynomial regression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2694FF-3BFB-0D44-80ED-DEB09F92E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75" y="2346325"/>
            <a:ext cx="5712598" cy="4192991"/>
          </a:xfrm>
          <a:prstGeom prst="rect">
            <a:avLst/>
          </a:prstGeom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41C0BE04-E068-6940-9859-D795EEFA1970}"/>
              </a:ext>
            </a:extLst>
          </p:cNvPr>
          <p:cNvSpPr txBox="1">
            <a:spLocks/>
          </p:cNvSpPr>
          <p:nvPr/>
        </p:nvSpPr>
        <p:spPr>
          <a:xfrm>
            <a:off x="7134216" y="2369580"/>
            <a:ext cx="4555276" cy="39291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higher the degree of a polynomial regression, the more complex the model (lower bias, higher variance)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At degrees 0 and 1, we can see </a:t>
            </a:r>
            <a:r>
              <a:rPr lang="en-US" sz="1800" i="1" dirty="0"/>
              <a:t>visual signs of bias</a:t>
            </a:r>
            <a:r>
              <a:rPr lang="en-US" sz="1800" dirty="0"/>
              <a:t>: the predictions are too rigid to capture the curve pattern in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At degree 9, we can see </a:t>
            </a:r>
            <a:r>
              <a:rPr lang="en-US" sz="1800" i="1" dirty="0"/>
              <a:t>visual signs of variance</a:t>
            </a:r>
            <a:r>
              <a:rPr lang="en-US" sz="1800" dirty="0"/>
              <a:t>: the predictions fluctuate wildly because of the model’s sensitivity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Degree 3 is </a:t>
            </a:r>
            <a:r>
              <a:rPr lang="en-US" sz="1800" i="1" dirty="0"/>
              <a:t>just right</a:t>
            </a:r>
            <a:r>
              <a:rPr lang="en-US" sz="1800" dirty="0"/>
              <a:t>: the model has sufficient complexity to describe the data without overfitting to noise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2002081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DFA2B-398D-214C-A5B3-D4626C36D7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B18A80D-E4D1-BB44-9542-298696C7A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Reducing Overfitting By Punishing Model Complexity</a:t>
            </a:r>
          </a:p>
        </p:txBody>
      </p:sp>
    </p:spTree>
    <p:extLst>
      <p:ext uri="{BB962C8B-B14F-4D97-AF65-F5344CB8AC3E}">
        <p14:creationId xmlns:p14="http://schemas.microsoft.com/office/powerpoint/2010/main" val="17741430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1">
      <a:dk1>
        <a:srgbClr val="000000"/>
      </a:dk1>
      <a:lt1>
        <a:srgbClr val="FFFFFF"/>
      </a:lt1>
      <a:dk2>
        <a:srgbClr val="454551"/>
      </a:dk2>
      <a:lt2>
        <a:srgbClr val="D8D9DC"/>
      </a:lt2>
      <a:accent1>
        <a:srgbClr val="EC138B"/>
      </a:accent1>
      <a:accent2>
        <a:srgbClr val="ED3167"/>
      </a:accent2>
      <a:accent3>
        <a:srgbClr val="359ED8"/>
      </a:accent3>
      <a:accent4>
        <a:srgbClr val="255E83"/>
      </a:accent4>
      <a:accent5>
        <a:srgbClr val="B7315B"/>
      </a:accent5>
      <a:accent6>
        <a:srgbClr val="253C6F"/>
      </a:accent6>
      <a:hlink>
        <a:srgbClr val="EC138B"/>
      </a:hlink>
      <a:folHlink>
        <a:srgbClr val="255E83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{FAECCCCE-565F-DD4F-9AAB-21F7D77F9160}tf10001062</Template>
  <TotalTime>1698</TotalTime>
  <Words>1246</Words>
  <Application>Microsoft Macintosh PowerPoint</Application>
  <PresentationFormat>Widescreen</PresentationFormat>
  <Paragraphs>129</Paragraphs>
  <Slides>25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Franklin Gothic Book</vt:lpstr>
      <vt:lpstr>Franklin Gothic Medium</vt:lpstr>
      <vt:lpstr>Wingdings 3</vt:lpstr>
      <vt:lpstr>Ion</vt:lpstr>
      <vt:lpstr>Regularization and the Bias-Variance Tradeoff</vt:lpstr>
      <vt:lpstr>Learning Goals</vt:lpstr>
      <vt:lpstr>The Bias-Variance Tradeoff</vt:lpstr>
      <vt:lpstr>3 Sources of Model Error</vt:lpstr>
      <vt:lpstr>3 Sources of Model Error in Detail</vt:lpstr>
      <vt:lpstr>Bias &amp; Variance Intuition</vt:lpstr>
      <vt:lpstr>Bias-Variance Tradeoff, Visualized</vt:lpstr>
      <vt:lpstr>Bias-Variance Tradeoff: Example</vt:lpstr>
      <vt:lpstr>Regularization</vt:lpstr>
      <vt:lpstr>Can we tune with more granularity than choosing polynomial degrees?</vt:lpstr>
      <vt:lpstr>What Does Regularization Accomplish?</vt:lpstr>
      <vt:lpstr>Reg Cost Function: Ridge Regression</vt:lpstr>
      <vt:lpstr>Ridge Regression in Action</vt:lpstr>
      <vt:lpstr>Alternative: LASSO Regression</vt:lpstr>
      <vt:lpstr>LASSO Regression in Action</vt:lpstr>
      <vt:lpstr>Ridge vs. LASSO?</vt:lpstr>
      <vt:lpstr>Regularization: Digging Into the Math</vt:lpstr>
      <vt:lpstr>The Analytic View</vt:lpstr>
      <vt:lpstr>The Geometric View</vt:lpstr>
      <vt:lpstr>The Geometric View Cont.</vt:lpstr>
      <vt:lpstr>The Probabilistic View</vt:lpstr>
      <vt:lpstr>The Probabilistic View Cont.</vt:lpstr>
      <vt:lpstr>Lesson Recap</vt:lpstr>
      <vt:lpstr>Thank You!</vt:lpstr>
      <vt:lpstr>Image Citations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Lisa Bun</dc:creator>
  <cp:lastModifiedBy>Joseph Eddy</cp:lastModifiedBy>
  <cp:revision>53</cp:revision>
  <dcterms:created xsi:type="dcterms:W3CDTF">2018-10-09T22:13:54Z</dcterms:created>
  <dcterms:modified xsi:type="dcterms:W3CDTF">2018-10-22T20:39:41Z</dcterms:modified>
</cp:coreProperties>
</file>

<file path=docProps/thumbnail.jpeg>
</file>